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75170" autoAdjust="0"/>
  </p:normalViewPr>
  <p:slideViewPr>
    <p:cSldViewPr snapToGrid="0" snapToObjects="1">
      <p:cViewPr>
        <p:scale>
          <a:sx n="72" d="100"/>
          <a:sy n="72" d="100"/>
        </p:scale>
        <p:origin x="-1962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511024175905901E-2"/>
          <c:y val="8.6094352702838203E-2"/>
          <c:w val="0.49532221349362299"/>
          <c:h val="0.789295399964106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Odborníci v oblasti celoživotního učení (72)</c:v>
                </c:pt>
                <c:pt idx="1">
                  <c:v>Zástupci ministerstva, parlamentu a / nebo obce (18)</c:v>
                </c:pt>
                <c:pt idx="2">
                  <c:v>Knihovníci (396)</c:v>
                </c:pt>
                <c:pt idx="3">
                  <c:v>Účastníci celoživotního učení (studijní kurzy, vzdělávací programy atd.) (117)</c:v>
                </c:pt>
                <c:pt idx="4">
                  <c:v>Uživatelé knihovnických služeb (193)</c:v>
                </c:pt>
                <c:pt idx="5">
                  <c:v>Jiné (34)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72</c:v>
                </c:pt>
                <c:pt idx="1">
                  <c:v>18</c:v>
                </c:pt>
                <c:pt idx="2">
                  <c:v>396</c:v>
                </c:pt>
                <c:pt idx="3">
                  <c:v>117</c:v>
                </c:pt>
                <c:pt idx="4">
                  <c:v>193</c:v>
                </c:pt>
                <c:pt idx="5">
                  <c:v>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3558296089382396"/>
          <c:y val="9.5620748132452195E-4"/>
          <c:w val="0.44386269954635499"/>
          <c:h val="0.9615276342178129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Knihovny (26)</c:v>
                </c:pt>
                <c:pt idx="1">
                  <c:v>Politikové (10)</c:v>
                </c:pt>
                <c:pt idx="2">
                  <c:v>Instituce celoživotního učení (16)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26</c:v>
                </c:pt>
                <c:pt idx="1">
                  <c:v>10</c:v>
                </c:pt>
                <c:pt idx="2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CEDC6-708B-CE4D-A63A-EC7155514ED2}" type="datetime1">
              <a:rPr lang="en-GB" smtClean="0"/>
              <a:t>15/01/2014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33E62-6312-F343-8EB1-4C2561A94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0861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B7506-0199-534A-8268-A4F8C10E57DF}" type="datetime1">
              <a:rPr lang="en-GB" smtClean="0"/>
              <a:t>15/01/2014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901B7-8706-C74E-80E0-F49A44201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6887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51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lvl="0" fontAlgn="base"/>
            <a:endParaRPr lang="en-US" sz="120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31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ISBN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64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AFAED580-AE8C-0340-B859-A542DAAF0B1B}" type="datetime1">
              <a:rPr lang="en-GB" smtClean="0"/>
              <a:t>15/01/2014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FF0B2-49F9-EA45-9C60-617BD9117080}" type="datetime1">
              <a:rPr lang="en-GB" smtClean="0"/>
              <a:t>15/01/2014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C57-D7FD-F144-8E94-887CEAEE62F7}" type="datetime1">
              <a:rPr lang="en-GB" smtClean="0"/>
              <a:t>15/01/2014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9B2B3EF-91EF-B54E-B93D-E39AAE43CEA8}" type="datetime1">
              <a:rPr lang="en-GB" smtClean="0"/>
              <a:t>15/01/2014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v-LV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BD25BB87-1B99-0140-A603-320A3634532E}" type="datetime1">
              <a:rPr lang="en-GB" smtClean="0"/>
              <a:t>15/01/2014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7D2D0-54B7-3342-8621-F6A4A0664D69}" type="datetime1">
              <a:rPr lang="en-GB" smtClean="0"/>
              <a:t>15/01/2014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5C90-D671-A14D-B00D-99D5037BC56D}" type="datetime1">
              <a:rPr lang="en-GB" smtClean="0"/>
              <a:t>15/01/2014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EB8D0-29D4-6A4D-B1A0-3EA3AD135B0E}" type="datetime1">
              <a:rPr lang="en-GB" smtClean="0"/>
              <a:t>15/01/2014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E0E08-3B63-B547-B967-E3F8043CCDCA}" type="datetime1">
              <a:rPr lang="en-GB" smtClean="0"/>
              <a:t>15/01/2014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727F6-4E16-8442-83DA-0999D009C853}" type="datetime1">
              <a:rPr lang="en-GB" smtClean="0"/>
              <a:t>15/01/2014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91DD8-6092-604B-A1FE-DB3061FC767D}" type="datetime1">
              <a:rPr lang="en-GB" smtClean="0"/>
              <a:t>15/01/2014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F2FD-CCD4-D846-8E0B-5938F0C66AB9}" type="datetime1">
              <a:rPr lang="en-GB" smtClean="0"/>
              <a:t>15/01/2014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lv-LV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495F4CD8-14FF-F649-9599-7F1AF9EAFA07}" type="datetime1">
              <a:rPr lang="en-GB" smtClean="0"/>
              <a:t>15/01/2014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244B66A5-05AA-B84A-A740-7C24116814D1}" type="datetime1">
              <a:rPr lang="en-GB" smtClean="0"/>
              <a:t>15/01/2014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9EEE-57F2-DA43-9275-804ADF70C785}" type="datetime1">
              <a:rPr lang="en-GB" smtClean="0"/>
              <a:t>15/01/2014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F99EF4-1D82-4F46-AE70-C215012D4258}" type="datetime1">
              <a:rPr lang="en-GB" smtClean="0"/>
              <a:t>15/01/2014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68AC12-14CA-3849-97F0-7C272F4252A7}" type="datetime1">
              <a:rPr lang="en-GB" smtClean="0"/>
              <a:t>15/01/2014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96A1B4FA-7457-E042-967D-11309E9EA359}" type="datetime1">
              <a:rPr lang="en-GB" smtClean="0"/>
              <a:t>15/01/2014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lv-LV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C2CA-BB1D-AD44-BF14-9F0E71D3D52D}" type="datetime1">
              <a:rPr lang="en-GB" smtClean="0"/>
              <a:t>15/01/2014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47199-B480-D843-9258-A9BC4589E97A}" type="datetime1">
              <a:rPr lang="en-GB" smtClean="0"/>
              <a:t>15/01/2014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lv-LV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17E7E18-3D75-104E-92C6-82EE794CA626}" type="datetime1">
              <a:rPr lang="en-GB" smtClean="0"/>
              <a:t>15/01/2014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4F3F189C-525B-6341-93C0-C633FEF17E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1328026"/>
          </a:xfrm>
        </p:spPr>
        <p:txBody>
          <a:bodyPr>
            <a:noAutofit/>
          </a:bodyPr>
          <a:lstStyle/>
          <a:p>
            <a:r>
              <a:rPr lang="cs-CZ" sz="3200" b="1" dirty="0" smtClean="0"/>
              <a:t>REPORT Z VÝZKUMU A ANALÝZY POTŘEB </a:t>
            </a:r>
            <a:endParaRPr lang="cs-CZ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39009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3151" r="3151"/>
          <a:stretch>
            <a:fillRect/>
          </a:stretch>
        </p:blipFill>
        <p:spPr>
          <a:xfrm>
            <a:off x="627663" y="4434727"/>
            <a:ext cx="3411537" cy="1876425"/>
          </a:xfrm>
        </p:spPr>
      </p:pic>
      <p:sp>
        <p:nvSpPr>
          <p:cNvPr id="7" name="TextBox 6"/>
          <p:cNvSpPr txBox="1"/>
          <p:nvPr/>
        </p:nvSpPr>
        <p:spPr>
          <a:xfrm>
            <a:off x="4800600" y="6297952"/>
            <a:ext cx="4343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531194-LLP-2012-LV-KA4-KA4MP</a:t>
            </a:r>
            <a:endParaRPr lang="en-US" sz="1400" dirty="0" smtClean="0"/>
          </a:p>
          <a:p>
            <a:endParaRPr lang="en-US" dirty="0"/>
          </a:p>
        </p:txBody>
      </p:sp>
      <p:pic>
        <p:nvPicPr>
          <p:cNvPr id="1026" name="Picture 2" descr="C:\Users\Pilarova_2\Desktop\eu_flag_llp_en-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2694"/>
            <a:ext cx="1901411" cy="73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45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Statistické údaje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Časový rámec analýzy potřeb</a:t>
            </a:r>
            <a:r>
              <a:rPr lang="en-US" dirty="0" smtClean="0"/>
              <a:t>– 11/2012-05/2013</a:t>
            </a:r>
          </a:p>
          <a:p>
            <a:pPr lvl="1"/>
            <a:r>
              <a:rPr lang="cs-CZ" dirty="0" smtClean="0"/>
              <a:t>Přípravné úkoly</a:t>
            </a:r>
            <a:r>
              <a:rPr lang="en-US" dirty="0" smtClean="0"/>
              <a:t>– 11/2012-04/01/2013</a:t>
            </a:r>
          </a:p>
          <a:p>
            <a:pPr lvl="1"/>
            <a:r>
              <a:rPr lang="cs-CZ" dirty="0" smtClean="0"/>
              <a:t>Výzkum</a:t>
            </a:r>
            <a:r>
              <a:rPr lang="en-US" dirty="0" smtClean="0"/>
              <a:t> 04/01/2013-31/03/2013</a:t>
            </a:r>
          </a:p>
          <a:p>
            <a:pPr lvl="1"/>
            <a:r>
              <a:rPr lang="cs-CZ" dirty="0" smtClean="0"/>
              <a:t>Zpracování výsledků</a:t>
            </a:r>
            <a:r>
              <a:rPr lang="en-US" dirty="0" smtClean="0"/>
              <a:t> 03/2013-04/2013</a:t>
            </a:r>
          </a:p>
          <a:p>
            <a:pPr lvl="1"/>
            <a:r>
              <a:rPr lang="cs-CZ" dirty="0" smtClean="0"/>
              <a:t>Předběžný report </a:t>
            </a:r>
            <a:r>
              <a:rPr lang="en-US" dirty="0" smtClean="0"/>
              <a:t>14/05/2013</a:t>
            </a:r>
          </a:p>
          <a:p>
            <a:r>
              <a:rPr lang="cs-CZ" dirty="0" smtClean="0"/>
              <a:t>Dotazníky</a:t>
            </a:r>
            <a:endParaRPr lang="en-US" dirty="0" smtClean="0"/>
          </a:p>
          <a:p>
            <a:pPr lvl="1"/>
            <a:r>
              <a:rPr lang="cs-CZ" dirty="0" smtClean="0"/>
              <a:t>Rozeslány především elektronicky</a:t>
            </a:r>
            <a:endParaRPr lang="en-US" dirty="0" smtClean="0"/>
          </a:p>
          <a:p>
            <a:pPr lvl="1"/>
            <a:r>
              <a:rPr lang="cs-CZ" dirty="0" smtClean="0"/>
              <a:t>Celkový počet přijatých odpovědí </a:t>
            </a:r>
            <a:r>
              <a:rPr lang="en-US" dirty="0" smtClean="0"/>
              <a:t>– 830</a:t>
            </a:r>
          </a:p>
          <a:p>
            <a:r>
              <a:rPr lang="cs-CZ" dirty="0" smtClean="0"/>
              <a:t>Osobní rozhovory</a:t>
            </a:r>
            <a:endParaRPr lang="en-US" dirty="0" smtClean="0"/>
          </a:p>
          <a:p>
            <a:pPr lvl="1"/>
            <a:r>
              <a:rPr lang="cs-CZ" dirty="0" smtClean="0"/>
              <a:t>Počet dotazovaných </a:t>
            </a:r>
            <a:r>
              <a:rPr lang="en-US" dirty="0" smtClean="0"/>
              <a:t>- 52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65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Respondenti dotazníku</a:t>
            </a:r>
            <a:endParaRPr lang="en-US" dirty="0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707709"/>
              </p:ext>
            </p:extLst>
          </p:nvPr>
        </p:nvGraphicFramePr>
        <p:xfrm>
          <a:off x="211677" y="1252522"/>
          <a:ext cx="8932323" cy="5605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787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Účastníci osobních rozhovorů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6294264"/>
              </p:ext>
            </p:extLst>
          </p:nvPr>
        </p:nvGraphicFramePr>
        <p:xfrm>
          <a:off x="498475" y="1981200"/>
          <a:ext cx="7556500" cy="4144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966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861" y="484094"/>
            <a:ext cx="7719632" cy="1116106"/>
          </a:xfrm>
        </p:spPr>
        <p:txBody>
          <a:bodyPr/>
          <a:lstStyle/>
          <a:p>
            <a:r>
              <a:rPr lang="cs-CZ" sz="3200" dirty="0" smtClean="0"/>
              <a:t>Existuje</a:t>
            </a:r>
            <a:r>
              <a:rPr lang="en-US" sz="3200" dirty="0" smtClean="0"/>
              <a:t> / </a:t>
            </a:r>
            <a:r>
              <a:rPr lang="cs-CZ" sz="3200" dirty="0" smtClean="0"/>
              <a:t>proč existuje tento problém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728834"/>
            <a:ext cx="7556313" cy="4397330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Spolupráce mezi knihovnami a organizacemi poskytující celoživotní učení je nedostatečná a </a:t>
            </a:r>
            <a:r>
              <a:rPr lang="cs-CZ" dirty="0"/>
              <a:t>jejich </a:t>
            </a:r>
            <a:r>
              <a:rPr lang="cs-CZ" dirty="0" smtClean="0"/>
              <a:t>možná součinnost v </a:t>
            </a:r>
            <a:r>
              <a:rPr lang="cs-CZ" dirty="0"/>
              <a:t>oblasti šíření informací by mohla být </a:t>
            </a:r>
            <a:r>
              <a:rPr lang="cs-CZ" dirty="0" smtClean="0"/>
              <a:t>posílena;</a:t>
            </a:r>
            <a:endParaRPr lang="cs-CZ" dirty="0" smtClean="0"/>
          </a:p>
          <a:p>
            <a:pPr lvl="0" algn="just" fontAlgn="base"/>
            <a:r>
              <a:rPr lang="cs-CZ" dirty="0" smtClean="0"/>
              <a:t>Organizace celoživotního učení a knihovny o sobě příliš neví a nejsou informovány o možnostech, které si mohou navzájem </a:t>
            </a:r>
            <a:r>
              <a:rPr lang="cs-CZ" dirty="0" smtClean="0"/>
              <a:t>nabídnout;</a:t>
            </a:r>
            <a:endParaRPr lang="cs-CZ" dirty="0" smtClean="0"/>
          </a:p>
          <a:p>
            <a:pPr lvl="0" algn="just" fontAlgn="base"/>
            <a:r>
              <a:rPr lang="cs-CZ" dirty="0" smtClean="0"/>
              <a:t>Přestože knihovny tvoří důležitou část procesu celoživotního učení, jeho šíření a propagace pro ně nepředstavuje prioritu;</a:t>
            </a:r>
          </a:p>
          <a:p>
            <a:pPr lvl="0" algn="just" fontAlgn="base"/>
            <a:r>
              <a:rPr lang="cs-CZ" dirty="0" smtClean="0"/>
              <a:t>Spolupráce mezi knihovnami a organizacemi celoživotního učení je nepravidelná </a:t>
            </a:r>
            <a:r>
              <a:rPr lang="cs-CZ" dirty="0"/>
              <a:t>(v rámci samostatných </a:t>
            </a:r>
            <a:r>
              <a:rPr lang="cs-CZ" dirty="0" smtClean="0"/>
              <a:t>projektů) a není realizována ve stálých </a:t>
            </a:r>
            <a:r>
              <a:rPr lang="cs-CZ" dirty="0" smtClean="0"/>
              <a:t>intervalech.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81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spolupracovat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129033"/>
            <a:ext cx="7556313" cy="5433477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 smtClean="0"/>
              <a:t>Knihovny by měly být lépe informovány a mít větší povědomí o aktivitách organizací poskytujících celoživotní učení</a:t>
            </a:r>
            <a:r>
              <a:rPr lang="en-US" dirty="0" smtClean="0"/>
              <a:t>. </a:t>
            </a:r>
          </a:p>
          <a:p>
            <a:pPr algn="just"/>
            <a:r>
              <a:rPr lang="cs-CZ" dirty="0" smtClean="0"/>
              <a:t>Organizace celoživotního učení by měly být lépe uvedeny do </a:t>
            </a:r>
            <a:r>
              <a:rPr lang="cs-CZ" dirty="0" smtClean="0"/>
              <a:t>vize </a:t>
            </a:r>
            <a:r>
              <a:rPr lang="cs-CZ" dirty="0" smtClean="0"/>
              <a:t>a hlavních aktivit knihoven – v průběhu posledních desetiletí se role knihoven v informační a znalostní společnosti výrazně změnila.</a:t>
            </a:r>
          </a:p>
          <a:p>
            <a:pPr algn="just"/>
            <a:r>
              <a:rPr lang="cs-CZ" dirty="0" smtClean="0"/>
              <a:t>Obě strany </a:t>
            </a:r>
            <a:r>
              <a:rPr lang="en-US" dirty="0" smtClean="0"/>
              <a:t>(</a:t>
            </a:r>
            <a:r>
              <a:rPr lang="cs-CZ" dirty="0" smtClean="0"/>
              <a:t>knihovny a organizace celoživotního učení) by měly mít jasnou představu </a:t>
            </a:r>
            <a:r>
              <a:rPr lang="cs-CZ" dirty="0" smtClean="0"/>
              <a:t>o výhodách </a:t>
            </a:r>
            <a:r>
              <a:rPr lang="cs-CZ" dirty="0" smtClean="0"/>
              <a:t>této </a:t>
            </a:r>
            <a:r>
              <a:rPr lang="cs-CZ" dirty="0" smtClean="0"/>
              <a:t>spolupráce.</a:t>
            </a:r>
            <a:endParaRPr lang="cs-CZ" dirty="0" smtClean="0"/>
          </a:p>
          <a:p>
            <a:pPr algn="just"/>
            <a:r>
              <a:rPr lang="cs-CZ" dirty="0" smtClean="0"/>
              <a:t>Formy spolupráce</a:t>
            </a:r>
            <a:r>
              <a:rPr lang="en-US" dirty="0" smtClean="0"/>
              <a:t>:</a:t>
            </a:r>
          </a:p>
          <a:p>
            <a:pPr lvl="1" algn="just"/>
            <a:r>
              <a:rPr lang="cs-CZ" dirty="0"/>
              <a:t>B</a:t>
            </a:r>
            <a:r>
              <a:rPr lang="cs-CZ" dirty="0" smtClean="0"/>
              <a:t>ěžné vzdělávací aktivity</a:t>
            </a:r>
          </a:p>
          <a:p>
            <a:pPr lvl="1" algn="just"/>
            <a:r>
              <a:rPr lang="cs-CZ" dirty="0" smtClean="0"/>
              <a:t>Vystavení fyzických i elektronických verzí projektových materiálů v prostorách knihoven</a:t>
            </a:r>
            <a:endParaRPr lang="en-US" dirty="0" smtClean="0"/>
          </a:p>
          <a:p>
            <a:pPr lvl="1" algn="just"/>
            <a:r>
              <a:rPr lang="cs-CZ" dirty="0" smtClean="0"/>
              <a:t>Běžné události </a:t>
            </a:r>
            <a:r>
              <a:rPr lang="en-US" dirty="0" smtClean="0"/>
              <a:t>– </a:t>
            </a:r>
            <a:r>
              <a:rPr lang="cs-CZ" dirty="0" smtClean="0"/>
              <a:t>diskuse, semináře, přednášky, prezentace </a:t>
            </a:r>
          </a:p>
          <a:p>
            <a:pPr lvl="1" algn="just"/>
            <a:r>
              <a:rPr lang="cs-CZ" dirty="0"/>
              <a:t>Realizace projektů celoživotního učení</a:t>
            </a:r>
            <a:r>
              <a:rPr lang="en-US" dirty="0"/>
              <a:t> – </a:t>
            </a:r>
            <a:r>
              <a:rPr lang="cs-CZ" dirty="0"/>
              <a:t>knihovny v roli partnera</a:t>
            </a:r>
            <a:endParaRPr lang="en-US" dirty="0"/>
          </a:p>
          <a:p>
            <a:r>
              <a:rPr lang="cs-CZ" dirty="0" smtClean="0"/>
              <a:t>Tato </a:t>
            </a:r>
            <a:r>
              <a:rPr lang="cs-CZ" dirty="0" smtClean="0"/>
              <a:t>spolupráce by měla být podpořena vládou (politiky</a:t>
            </a:r>
            <a:r>
              <a:rPr lang="cs-CZ" dirty="0" smtClean="0"/>
              <a:t>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87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</a:t>
            </a:r>
            <a:r>
              <a:rPr lang="cs-CZ" dirty="0" err="1" smtClean="0"/>
              <a:t>diseminovat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58369"/>
            <a:ext cx="7556313" cy="5204141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 smtClean="0"/>
              <a:t>Forma spolupráce by se měla dále rozvíjet do formy diseminace</a:t>
            </a:r>
            <a:r>
              <a:rPr lang="en-US" dirty="0" smtClean="0"/>
              <a:t>:</a:t>
            </a:r>
            <a:endParaRPr lang="en-US" dirty="0" smtClean="0">
              <a:solidFill>
                <a:srgbClr val="595959"/>
              </a:solidFill>
            </a:endParaRPr>
          </a:p>
          <a:p>
            <a:pPr lvl="1" algn="just"/>
            <a:r>
              <a:rPr lang="cs-CZ" dirty="0"/>
              <a:t>Vystavení fyzických </a:t>
            </a:r>
            <a:r>
              <a:rPr lang="cs-CZ" dirty="0" smtClean="0"/>
              <a:t>(letáky, </a:t>
            </a:r>
            <a:r>
              <a:rPr lang="cs-CZ" dirty="0" err="1" smtClean="0"/>
              <a:t>banery</a:t>
            </a:r>
            <a:r>
              <a:rPr lang="cs-CZ" dirty="0" smtClean="0"/>
              <a:t>, brožury, </a:t>
            </a:r>
            <a:r>
              <a:rPr lang="cs-CZ" dirty="0" smtClean="0"/>
              <a:t>knihy) </a:t>
            </a:r>
            <a:r>
              <a:rPr lang="cs-CZ" dirty="0" smtClean="0"/>
              <a:t>i </a:t>
            </a:r>
            <a:r>
              <a:rPr lang="cs-CZ" dirty="0"/>
              <a:t>elektronických </a:t>
            </a:r>
            <a:r>
              <a:rPr lang="cs-CZ" dirty="0" smtClean="0"/>
              <a:t>verzí projektových materiálů </a:t>
            </a:r>
            <a:r>
              <a:rPr lang="cs-CZ" dirty="0"/>
              <a:t>(elektronické </a:t>
            </a:r>
            <a:r>
              <a:rPr lang="cs-CZ" dirty="0" err="1"/>
              <a:t>belletiny</a:t>
            </a:r>
            <a:r>
              <a:rPr lang="cs-CZ" dirty="0"/>
              <a:t>, články  o Programu celoživotního učení uveřejněných na webu a sociálních sítí) </a:t>
            </a:r>
            <a:r>
              <a:rPr lang="cs-CZ" dirty="0" smtClean="0"/>
              <a:t>v prostorách </a:t>
            </a:r>
            <a:r>
              <a:rPr lang="cs-CZ" dirty="0" smtClean="0"/>
              <a:t>knihoven;</a:t>
            </a:r>
            <a:endParaRPr lang="en-US" dirty="0" smtClean="0"/>
          </a:p>
          <a:p>
            <a:pPr lvl="1" algn="just"/>
            <a:r>
              <a:rPr lang="cs-CZ" dirty="0"/>
              <a:t>Běžné události </a:t>
            </a:r>
            <a:r>
              <a:rPr lang="en-US" dirty="0"/>
              <a:t>– </a:t>
            </a:r>
            <a:r>
              <a:rPr lang="cs-CZ" dirty="0"/>
              <a:t>diskuse, semináře, přednášky, </a:t>
            </a:r>
            <a:r>
              <a:rPr lang="cs-CZ" dirty="0" smtClean="0"/>
              <a:t>prezentace; </a:t>
            </a:r>
            <a:endParaRPr lang="cs-CZ" dirty="0"/>
          </a:p>
          <a:p>
            <a:pPr lvl="1" algn="just"/>
            <a:r>
              <a:rPr lang="cs-CZ" dirty="0" smtClean="0"/>
              <a:t>Realizace projektů celoživotního učení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cs-CZ" dirty="0" smtClean="0"/>
              <a:t>knihovny v roli </a:t>
            </a:r>
            <a:r>
              <a:rPr lang="cs-CZ" dirty="0" smtClean="0"/>
              <a:t>partnera;</a:t>
            </a:r>
            <a:endParaRPr lang="en-US" dirty="0" smtClean="0"/>
          </a:p>
          <a:p>
            <a:pPr lvl="1" algn="just"/>
            <a:r>
              <a:rPr lang="cs-CZ" dirty="0" smtClean="0">
                <a:solidFill>
                  <a:srgbClr val="595959"/>
                </a:solidFill>
              </a:rPr>
              <a:t>Knihovny jako konzultanti pro celoživotní učení</a:t>
            </a:r>
            <a:r>
              <a:rPr lang="en-US" dirty="0" smtClean="0">
                <a:solidFill>
                  <a:srgbClr val="595959"/>
                </a:solidFill>
              </a:rPr>
              <a:t>;</a:t>
            </a:r>
            <a:endParaRPr lang="en-US" dirty="0" smtClean="0">
              <a:solidFill>
                <a:srgbClr val="595959"/>
              </a:solidFill>
            </a:endParaRPr>
          </a:p>
          <a:p>
            <a:pPr lvl="1" algn="just"/>
            <a:r>
              <a:rPr lang="cs-CZ" dirty="0" smtClean="0">
                <a:solidFill>
                  <a:srgbClr val="595959"/>
                </a:solidFill>
              </a:rPr>
              <a:t>Začlenit aktivity celoživotního učení do pravidelné denní činnosti knihoven</a:t>
            </a:r>
            <a:r>
              <a:rPr lang="en-US" dirty="0" smtClean="0">
                <a:solidFill>
                  <a:srgbClr val="595959"/>
                </a:solidFill>
              </a:rPr>
              <a:t>;</a:t>
            </a:r>
            <a:endParaRPr lang="en-US" dirty="0">
              <a:solidFill>
                <a:srgbClr val="595959"/>
              </a:solidFill>
            </a:endParaRPr>
          </a:p>
          <a:p>
            <a:pPr lvl="1" algn="just"/>
            <a:r>
              <a:rPr lang="cs-CZ" dirty="0" smtClean="0">
                <a:solidFill>
                  <a:srgbClr val="595959"/>
                </a:solidFill>
              </a:rPr>
              <a:t>Pro zajištění kvality diseminovaných informací by </a:t>
            </a:r>
            <a:r>
              <a:rPr lang="cs-CZ" dirty="0" smtClean="0">
                <a:solidFill>
                  <a:srgbClr val="595959"/>
                </a:solidFill>
              </a:rPr>
              <a:t>měly knihovnám organ</a:t>
            </a:r>
            <a:r>
              <a:rPr lang="cs-CZ" dirty="0" smtClean="0">
                <a:solidFill>
                  <a:srgbClr val="595959"/>
                </a:solidFill>
              </a:rPr>
              <a:t>izace celoživotního učení poskytnout školení</a:t>
            </a:r>
            <a:r>
              <a:rPr lang="en-US" dirty="0" smtClean="0">
                <a:solidFill>
                  <a:srgbClr val="595959"/>
                </a:solidFill>
              </a:rPr>
              <a:t>;</a:t>
            </a:r>
            <a:endParaRPr lang="en-US" dirty="0" smtClean="0">
              <a:solidFill>
                <a:srgbClr val="595959"/>
              </a:solidFill>
            </a:endParaRPr>
          </a:p>
          <a:p>
            <a:pPr lvl="1"/>
            <a:r>
              <a:rPr lang="cs-CZ" dirty="0" smtClean="0">
                <a:solidFill>
                  <a:srgbClr val="595959"/>
                </a:solidFill>
              </a:rPr>
              <a:t>Umožnit návštěvníkům knihovny otestovat a vyzkoušet služby </a:t>
            </a:r>
            <a:r>
              <a:rPr lang="en-US" dirty="0" smtClean="0">
                <a:solidFill>
                  <a:srgbClr val="595959"/>
                </a:solidFill>
              </a:rPr>
              <a:t>(</a:t>
            </a:r>
            <a:r>
              <a:rPr lang="en-US" dirty="0" err="1" smtClean="0">
                <a:solidFill>
                  <a:srgbClr val="595959"/>
                </a:solidFill>
              </a:rPr>
              <a:t>i</a:t>
            </a:r>
            <a:r>
              <a:rPr lang="cs-CZ" dirty="0" err="1" smtClean="0">
                <a:solidFill>
                  <a:srgbClr val="595959"/>
                </a:solidFill>
              </a:rPr>
              <a:t>nteraktivní</a:t>
            </a:r>
            <a:r>
              <a:rPr lang="cs-CZ" dirty="0" smtClean="0">
                <a:solidFill>
                  <a:srgbClr val="595959"/>
                </a:solidFill>
              </a:rPr>
              <a:t> workshopy celoživotního učení v knihovně).</a:t>
            </a:r>
            <a:endParaRPr lang="en-US" dirty="0" smtClean="0">
              <a:solidFill>
                <a:srgbClr val="595959"/>
              </a:solidFill>
            </a:endParaRPr>
          </a:p>
          <a:p>
            <a:pPr algn="just"/>
            <a:r>
              <a:rPr lang="cs-CZ" dirty="0" smtClean="0"/>
              <a:t>Formy diseminace by měly být </a:t>
            </a:r>
            <a:r>
              <a:rPr lang="cs-CZ" dirty="0" err="1" smtClean="0"/>
              <a:t>nakombinovány</a:t>
            </a:r>
            <a:r>
              <a:rPr lang="cs-CZ" dirty="0" smtClean="0"/>
              <a:t> podle cílové skupiny a specifik výsledků jednotlivých projektů. </a:t>
            </a:r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2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514231"/>
            <a:ext cx="7556313" cy="1116106"/>
          </a:xfrm>
        </p:spPr>
        <p:txBody>
          <a:bodyPr/>
          <a:lstStyle/>
          <a:p>
            <a:r>
              <a:rPr lang="cs-CZ" dirty="0" smtClean="0"/>
              <a:t>Jaké dovednosti jsou potřeba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30336"/>
            <a:ext cx="7556313" cy="4773403"/>
          </a:xfrm>
        </p:spPr>
        <p:txBody>
          <a:bodyPr>
            <a:normAutofit lnSpcReduction="10000"/>
          </a:bodyPr>
          <a:lstStyle/>
          <a:p>
            <a:r>
              <a:rPr lang="cs-CZ" sz="2200" dirty="0" smtClean="0">
                <a:solidFill>
                  <a:srgbClr val="595959"/>
                </a:solidFill>
              </a:rPr>
              <a:t>Schopnost komunikovat s různými skupinami uživatelů</a:t>
            </a:r>
            <a:r>
              <a:rPr lang="en-US" sz="2200" dirty="0" smtClean="0">
                <a:solidFill>
                  <a:srgbClr val="595959"/>
                </a:solidFill>
              </a:rPr>
              <a:t>;</a:t>
            </a:r>
          </a:p>
          <a:p>
            <a:r>
              <a:rPr lang="cs-CZ" sz="2200" dirty="0" smtClean="0">
                <a:solidFill>
                  <a:srgbClr val="595959"/>
                </a:solidFill>
              </a:rPr>
              <a:t>Otevřenost k novým trendům</a:t>
            </a:r>
            <a:r>
              <a:rPr lang="en-US" sz="2200" dirty="0" smtClean="0">
                <a:solidFill>
                  <a:srgbClr val="595959"/>
                </a:solidFill>
              </a:rPr>
              <a:t>;</a:t>
            </a:r>
          </a:p>
          <a:p>
            <a:r>
              <a:rPr lang="cs-CZ" sz="2200" dirty="0" smtClean="0">
                <a:solidFill>
                  <a:srgbClr val="595959"/>
                </a:solidFill>
              </a:rPr>
              <a:t>Manažerské dovednosti</a:t>
            </a:r>
            <a:r>
              <a:rPr lang="en-US" sz="2200" dirty="0" smtClean="0">
                <a:solidFill>
                  <a:srgbClr val="595959"/>
                </a:solidFill>
              </a:rPr>
              <a:t>;</a:t>
            </a:r>
          </a:p>
          <a:p>
            <a:r>
              <a:rPr lang="cs-CZ" sz="2200" dirty="0" smtClean="0">
                <a:solidFill>
                  <a:srgbClr val="595959"/>
                </a:solidFill>
              </a:rPr>
              <a:t>Zpracovávání statistických dat</a:t>
            </a:r>
            <a:r>
              <a:rPr lang="en-US" sz="2200" dirty="0" smtClean="0">
                <a:solidFill>
                  <a:srgbClr val="595959"/>
                </a:solidFill>
              </a:rPr>
              <a:t>;</a:t>
            </a:r>
          </a:p>
          <a:p>
            <a:r>
              <a:rPr lang="cs-CZ" sz="2200" dirty="0" smtClean="0">
                <a:solidFill>
                  <a:srgbClr val="595959"/>
                </a:solidFill>
              </a:rPr>
              <a:t>Dovednosti a znalosti týkající se </a:t>
            </a:r>
            <a:r>
              <a:rPr lang="en-US" sz="2200" dirty="0" smtClean="0">
                <a:solidFill>
                  <a:srgbClr val="595959"/>
                </a:solidFill>
              </a:rPr>
              <a:t>PR and marketing</a:t>
            </a:r>
            <a:r>
              <a:rPr lang="cs-CZ" sz="2200" dirty="0" smtClean="0">
                <a:solidFill>
                  <a:srgbClr val="595959"/>
                </a:solidFill>
              </a:rPr>
              <a:t>u</a:t>
            </a:r>
            <a:r>
              <a:rPr lang="en-US" sz="2200" dirty="0" smtClean="0">
                <a:solidFill>
                  <a:srgbClr val="595959"/>
                </a:solidFill>
              </a:rPr>
              <a:t>;</a:t>
            </a:r>
          </a:p>
          <a:p>
            <a:r>
              <a:rPr lang="cs-CZ" sz="2200" dirty="0" smtClean="0">
                <a:solidFill>
                  <a:srgbClr val="595959"/>
                </a:solidFill>
              </a:rPr>
              <a:t>Budování týmu a týmová práce</a:t>
            </a:r>
            <a:r>
              <a:rPr lang="en-US" sz="2200" dirty="0" smtClean="0">
                <a:solidFill>
                  <a:srgbClr val="595959"/>
                </a:solidFill>
              </a:rPr>
              <a:t>;</a:t>
            </a:r>
          </a:p>
          <a:p>
            <a:r>
              <a:rPr lang="cs-CZ" sz="2200" dirty="0" smtClean="0">
                <a:solidFill>
                  <a:srgbClr val="595959"/>
                </a:solidFill>
              </a:rPr>
              <a:t>Znalost práva</a:t>
            </a:r>
            <a:r>
              <a:rPr lang="en-US" sz="2200" dirty="0" smtClean="0">
                <a:solidFill>
                  <a:srgbClr val="595959"/>
                </a:solidFill>
              </a:rPr>
              <a:t>;</a:t>
            </a:r>
          </a:p>
          <a:p>
            <a:r>
              <a:rPr lang="cs-CZ" sz="2200" dirty="0" smtClean="0">
                <a:solidFill>
                  <a:srgbClr val="595959"/>
                </a:solidFill>
              </a:rPr>
              <a:t>Základní znalost psychologie, andragogiky a občanských práv</a:t>
            </a:r>
            <a:r>
              <a:rPr lang="en-US" sz="2200" dirty="0" smtClean="0">
                <a:solidFill>
                  <a:srgbClr val="595959"/>
                </a:solidFill>
              </a:rPr>
              <a:t>.</a:t>
            </a:r>
            <a:endParaRPr lang="en-US" sz="2200" dirty="0">
              <a:solidFill>
                <a:srgbClr val="595959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28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180826"/>
            <a:ext cx="7556313" cy="49453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cs-CZ" sz="2500" dirty="0" smtClean="0"/>
              <a:t>Spolupráce mezi knihovnami a institucemi celoživotního učení v oblasti diseminace je nedostatečná</a:t>
            </a:r>
            <a:r>
              <a:rPr lang="en-US" sz="2500" dirty="0" smtClean="0"/>
              <a:t>. </a:t>
            </a:r>
          </a:p>
          <a:p>
            <a:pPr algn="just"/>
            <a:r>
              <a:rPr lang="cs-CZ" sz="2500" dirty="0" smtClean="0"/>
              <a:t>Ve většině případů obě strany – knihovny i organizace celoživotního učení o sobě vzájemně nemají povědomí a dostatečně nerozumí povaze svých aktivit.</a:t>
            </a:r>
            <a:endParaRPr lang="en-US" sz="2500" dirty="0" smtClean="0"/>
          </a:p>
          <a:p>
            <a:pPr algn="just"/>
            <a:r>
              <a:rPr lang="cs-CZ" sz="2500" dirty="0" smtClean="0"/>
              <a:t>Organizace celoživotního učení si dříve nedokázaly představit, že by se knihovny mohly stát partnery pro diseminaci.</a:t>
            </a:r>
            <a:r>
              <a:rPr lang="en-US" sz="2500" dirty="0" smtClean="0"/>
              <a:t> </a:t>
            </a:r>
          </a:p>
          <a:p>
            <a:pPr algn="just"/>
            <a:r>
              <a:rPr lang="cs-CZ" sz="2500" dirty="0" smtClean="0"/>
              <a:t>Byly identifikovány kroky, které by měly být použity pro rozvoj spolupráce za účelem posílení diseminace a součinnosti obou stran.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63352" y="81149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91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Doporučení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997593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V modelu spolupráce organizací celoživotního učení s knihovnami by měly být projednány dvě hlavní otázky</a:t>
            </a:r>
            <a:r>
              <a:rPr lang="en-US" dirty="0" smtClean="0"/>
              <a:t>:</a:t>
            </a:r>
            <a:endParaRPr lang="en-US" dirty="0"/>
          </a:p>
          <a:p>
            <a:pPr lvl="1" algn="just"/>
            <a:r>
              <a:rPr lang="cs-CZ" dirty="0" smtClean="0"/>
              <a:t>Jak produkty projektů celoživotního učení začlenit do katalogu</a:t>
            </a:r>
            <a:r>
              <a:rPr lang="cs-CZ" dirty="0" smtClean="0"/>
              <a:t>, fondů a databází knihoven</a:t>
            </a:r>
            <a:r>
              <a:rPr lang="en-US" dirty="0" smtClean="0"/>
              <a:t>.</a:t>
            </a:r>
            <a:endParaRPr lang="en-US" dirty="0" smtClean="0"/>
          </a:p>
          <a:p>
            <a:pPr lvl="1" algn="just"/>
            <a:r>
              <a:rPr lang="cs-CZ" dirty="0" smtClean="0"/>
              <a:t>Nejlepší formy vzdělávání/informování knihovníků o šíření a využívání výsledků projektů celoživotního učení.</a:t>
            </a:r>
          </a:p>
          <a:p>
            <a:pPr algn="just"/>
            <a:r>
              <a:rPr lang="cs-CZ" dirty="0" smtClean="0"/>
              <a:t>Knihovny a organizace poskytující celoživotní učení by se měly navzájem detailně představit, např. </a:t>
            </a:r>
            <a:r>
              <a:rPr lang="cs-CZ" dirty="0" smtClean="0"/>
              <a:t>prostřednictvím</a:t>
            </a:r>
            <a:r>
              <a:rPr lang="cs-CZ" dirty="0" smtClean="0"/>
              <a:t> vzdělávacích prohlídek knihoven s průvodcem, společných diskusí apod.</a:t>
            </a:r>
          </a:p>
          <a:p>
            <a:r>
              <a:rPr lang="cs-CZ" dirty="0" smtClean="0"/>
              <a:t>Měly by být projednány přínosy možné spolupráce.</a:t>
            </a:r>
          </a:p>
          <a:p>
            <a:pPr algn="just"/>
            <a:r>
              <a:rPr lang="cs-CZ" dirty="0" smtClean="0"/>
              <a:t>Tvůrci politik by měli být zapojeni do plánování a koordinace spolupráce mezi subjekty v oblasti celoživotního učení.</a:t>
            </a:r>
            <a:endParaRPr lang="cs-CZ" dirty="0" smtClean="0"/>
          </a:p>
          <a:p>
            <a:pPr marL="2286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1213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2478</TotalTime>
  <Words>611</Words>
  <Application>Microsoft Office PowerPoint</Application>
  <PresentationFormat>Předvádění na obrazovce (4:3)</PresentationFormat>
  <Paragraphs>65</Paragraphs>
  <Slides>10</Slides>
  <Notes>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Advantage</vt:lpstr>
      <vt:lpstr>REPORT Z VÝZKUMU A ANALÝZY POTŘEB </vt:lpstr>
      <vt:lpstr>Statistické údaje</vt:lpstr>
      <vt:lpstr>Respondenti dotazníku</vt:lpstr>
      <vt:lpstr>Účastníci osobních rozhovorů</vt:lpstr>
      <vt:lpstr>Existuje / proč existuje tento problém?</vt:lpstr>
      <vt:lpstr>Jak spolupracovat?</vt:lpstr>
      <vt:lpstr>Jak diseminovat?</vt:lpstr>
      <vt:lpstr>Jaké dovednosti jsou potřeba?</vt:lpstr>
      <vt:lpstr>Závěr </vt:lpstr>
      <vt:lpstr>Doporučení</vt:lpstr>
    </vt:vector>
  </TitlesOfParts>
  <Company>LATVIJAS NACIONALA BIBLIOTEKA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NEEDS ANALYSIS AND RESEARCH REPORT</dc:title>
  <dc:creator>Latvijas Nacionala biblioteka</dc:creator>
  <cp:lastModifiedBy>a</cp:lastModifiedBy>
  <cp:revision>48</cp:revision>
  <dcterms:created xsi:type="dcterms:W3CDTF">2013-05-14T19:52:12Z</dcterms:created>
  <dcterms:modified xsi:type="dcterms:W3CDTF">2014-01-15T11:51:40Z</dcterms:modified>
</cp:coreProperties>
</file>